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57" r:id="rId4"/>
    <p:sldId id="259" r:id="rId5"/>
    <p:sldId id="260" r:id="rId6"/>
    <p:sldId id="261" r:id="rId7"/>
    <p:sldId id="262" r:id="rId8"/>
    <p:sldId id="258" r:id="rId9"/>
    <p:sldId id="263" r:id="rId10"/>
    <p:sldId id="265" r:id="rId11"/>
    <p:sldId id="264" r:id="rId12"/>
    <p:sldId id="266" r:id="rId13"/>
    <p:sldId id="267" r:id="rId14"/>
    <p:sldId id="269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215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7375D-8759-9C47-AB27-0E010C1573FB}" type="datetimeFigureOut">
              <a:rPr lang="en-US" smtClean="0"/>
              <a:t>12/6/16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CBBD0-541E-A44F-8724-53D7A6D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25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Relationship Id="rId3" Type="http://schemas.openxmlformats.org/officeDocument/2006/relationships/hyperlink" Target="http://www.ncbi.nlm.nih.gov/probe/docs/glossary%23re" TargetMode="Externa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CBBD0-541E-A44F-8724-53D7A6D1C5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9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B623BF-B24D-C842-BB75-0515FE1A512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Bacterial restrict</a:t>
            </a:r>
          </a:p>
          <a:p>
            <a:pPr eaLnBrk="1" hangingPunct="1">
              <a:defRPr/>
            </a:pPr>
            <a:r>
              <a:rPr lang="en-US" dirty="0" smtClean="0"/>
              <a:t>Most of our DNA is identical to DNA of others. However, there are inherited regions of our DNA that can vary from person to person. V</a:t>
            </a:r>
            <a:r>
              <a:rPr lang="en-US" b="1" dirty="0" smtClean="0"/>
              <a:t>ariations in DNA sequence between individuals are termed "polymorphisms". </a:t>
            </a:r>
          </a:p>
          <a:p>
            <a:pPr eaLnBrk="1" hangingPunct="1">
              <a:defRPr/>
            </a:pPr>
            <a:r>
              <a:rPr lang="en-US" dirty="0" smtClean="0"/>
              <a:t>- difference in homologous DNA sequences that can be </a:t>
            </a:r>
            <a:r>
              <a:rPr lang="en-US" b="1" i="1" dirty="0" smtClean="0"/>
              <a:t>detected by the presence of fragments of different lengths after digestion of the DNA samples in question with specific </a:t>
            </a:r>
            <a:r>
              <a:rPr lang="en-US" b="1" i="1" dirty="0" smtClean="0">
                <a:hlinkClick r:id="rId3" tooltip="Definition of restriction endonuclease"/>
              </a:rPr>
              <a:t>restriction endonucleases</a:t>
            </a:r>
            <a:r>
              <a:rPr lang="en-US" b="1" i="1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- degree of polymorphism are very useful for DNA analysis in forensics cases and paternity testing.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US" dirty="0" smtClean="0"/>
              <a:t>DNA regions with short repeat units (usually 2-6 </a:t>
            </a:r>
            <a:r>
              <a:rPr lang="en-US" dirty="0" err="1" smtClean="0"/>
              <a:t>bp</a:t>
            </a:r>
            <a:r>
              <a:rPr lang="en-US" dirty="0" smtClean="0"/>
              <a:t> in length) are called Short Tandem Repeats (STR). 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US" dirty="0" smtClean="0"/>
              <a:t>STRs are found surrounding the chromosomal centromere (the structural center of the chromosomes). STRs have proven to have several benefits that make them especially suitable for human identification. 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US" dirty="0" smtClean="0"/>
              <a:t>An individual inherits one copy of an STR from each parent, which may or may not have similar repeat sizes. The number of repeats in </a:t>
            </a:r>
            <a:r>
              <a:rPr lang="en-US" b="1" dirty="0" smtClean="0"/>
              <a:t>STR markers can be highly variable among individuals, </a:t>
            </a:r>
            <a:r>
              <a:rPr lang="en-US" dirty="0" smtClean="0"/>
              <a:t>which make these STRs effective for human identification purposes.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Different than</a:t>
            </a:r>
            <a:r>
              <a:rPr lang="en-US" baseline="0" dirty="0" smtClean="0"/>
              <a:t> linear because 1 cut results in 1 fragment versus linear when 1 cut makes 2 fragments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CBBD0-541E-A44F-8724-53D7A6D1C5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Working with clean numbers, however,</a:t>
            </a:r>
            <a:r>
              <a:rPr lang="en-US" baseline="0" dirty="0" smtClean="0"/>
              <a:t> the problems you’ll get will have messier numbers that are not </a:t>
            </a:r>
            <a:r>
              <a:rPr lang="en-US" baseline="0" smtClean="0"/>
              <a:t>so even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CBBD0-541E-A44F-8724-53D7A6D1C5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41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7C4D-7D37-804E-A376-A065497B0495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55C-720B-2840-8E79-C54DF37D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8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7C4D-7D37-804E-A376-A065497B0495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55C-720B-2840-8E79-C54DF37D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7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7C4D-7D37-804E-A376-A065497B0495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55C-720B-2840-8E79-C54DF37D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9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7C4D-7D37-804E-A376-A065497B0495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55C-720B-2840-8E79-C54DF37D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9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7C4D-7D37-804E-A376-A065497B0495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55C-720B-2840-8E79-C54DF37D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6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7C4D-7D37-804E-A376-A065497B0495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55C-720B-2840-8E79-C54DF37D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7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7C4D-7D37-804E-A376-A065497B0495}" type="datetimeFigureOut">
              <a:rPr lang="en-US" smtClean="0"/>
              <a:t>12/6/16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55C-720B-2840-8E79-C54DF37D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0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7C4D-7D37-804E-A376-A065497B0495}" type="datetimeFigureOut">
              <a:rPr lang="en-US" smtClean="0"/>
              <a:t>12/6/16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55C-720B-2840-8E79-C54DF37D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5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7C4D-7D37-804E-A376-A065497B0495}" type="datetimeFigureOut">
              <a:rPr lang="en-US" smtClean="0"/>
              <a:t>12/6/16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55C-720B-2840-8E79-C54DF37D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7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7C4D-7D37-804E-A376-A065497B0495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55C-720B-2840-8E79-C54DF37D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5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7C4D-7D37-804E-A376-A065497B0495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955C-720B-2840-8E79-C54DF37D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6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17C4D-7D37-804E-A376-A065497B0495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1955C-720B-2840-8E79-C54DF37D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9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Restriction Mapping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32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05"/>
            <a:ext cx="8229600" cy="6857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#2: Plasmid (circular) DNA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741218"/>
              </p:ext>
            </p:extLst>
          </p:nvPr>
        </p:nvGraphicFramePr>
        <p:xfrm>
          <a:off x="457200" y="779253"/>
          <a:ext cx="5629766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4883"/>
                <a:gridCol w="2814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 Length (</a:t>
                      </a:r>
                      <a:r>
                        <a:rPr lang="en-US" dirty="0" err="1" smtClean="0"/>
                        <a:t>bp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Uncut 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r>
                        <a:rPr lang="en-US" baseline="0" dirty="0" smtClean="0"/>
                        <a:t> cut with </a:t>
                      </a:r>
                      <a:r>
                        <a:rPr lang="en-US" baseline="0" dirty="0" err="1" smtClean="0"/>
                        <a:t>SmaI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12,000     5,000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10,000     6,000     1,000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7,000     6,000     4,000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876877" y="1084269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4544" y="714937"/>
            <a:ext cx="75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Uncut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85296" y="1426248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577930" y="2413401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56004" y="2196547"/>
            <a:ext cx="64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SmaI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7562" y="2540149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899855" y="3116232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84544" y="348556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78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05"/>
            <a:ext cx="8229600" cy="6857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#2: Plasmid (circular) DNA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498185"/>
              </p:ext>
            </p:extLst>
          </p:nvPr>
        </p:nvGraphicFramePr>
        <p:xfrm>
          <a:off x="457200" y="779253"/>
          <a:ext cx="5629766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4883"/>
                <a:gridCol w="2814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 Length (</a:t>
                      </a:r>
                      <a:r>
                        <a:rPr lang="en-US" dirty="0" err="1" smtClean="0"/>
                        <a:t>bp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Uncut 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r>
                        <a:rPr lang="en-US" baseline="0" dirty="0" smtClean="0"/>
                        <a:t> cut with </a:t>
                      </a:r>
                      <a:r>
                        <a:rPr lang="en-US" baseline="0" dirty="0" err="1" smtClean="0"/>
                        <a:t>SmaI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12,000     5,000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10,000     6,000     1,000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7,000     6,000     4,000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102864" y="779253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73425" y="714937"/>
            <a:ext cx="75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Uncut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02864" y="1084269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429389" y="1940970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107463" y="1724116"/>
            <a:ext cx="64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SmaI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08364" y="2089803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672125" y="2621164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002872" y="1945746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8078637" y="2006495"/>
            <a:ext cx="291294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108807" y="2300535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397161" y="1637163"/>
            <a:ext cx="72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HaeIII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08364" y="2890609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930096" y="1724116"/>
            <a:ext cx="32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32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05"/>
            <a:ext cx="8229600" cy="6857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#2: Plasmid (circular) DNA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208563"/>
              </p:ext>
            </p:extLst>
          </p:nvPr>
        </p:nvGraphicFramePr>
        <p:xfrm>
          <a:off x="457200" y="779253"/>
          <a:ext cx="5629766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4883"/>
                <a:gridCol w="2814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 Length (</a:t>
                      </a:r>
                      <a:r>
                        <a:rPr lang="en-US" dirty="0" err="1" smtClean="0"/>
                        <a:t>bp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Uncut 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r>
                        <a:rPr lang="en-US" baseline="0" dirty="0" smtClean="0"/>
                        <a:t> cut with </a:t>
                      </a:r>
                      <a:r>
                        <a:rPr lang="en-US" baseline="0" dirty="0" err="1" smtClean="0"/>
                        <a:t>SmaI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12,000     5,000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10,000     6,000     1,000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7,000     6,000     4,000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102864" y="779253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73425" y="714937"/>
            <a:ext cx="75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Uncut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02864" y="1084269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7139698" y="3273541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7744615" y="3088875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7823804" y="3786756"/>
            <a:ext cx="369031" cy="287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19774" y="3088875"/>
            <a:ext cx="52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PstI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075604" y="3273541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7,000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422217" y="3889855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10,000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429389" y="1940970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107463" y="1724116"/>
            <a:ext cx="64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SmaI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08364" y="2089803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6672125" y="2621164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8002872" y="1945746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8078637" y="2006495"/>
            <a:ext cx="291294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108807" y="2300535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397161" y="1637163"/>
            <a:ext cx="72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HaeIII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08364" y="2890609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930096" y="1724116"/>
            <a:ext cx="32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744615" y="2890609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192835" y="3889855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60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05"/>
            <a:ext cx="8229600" cy="6857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#2: Plasmid (circular) DNA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773808"/>
              </p:ext>
            </p:extLst>
          </p:nvPr>
        </p:nvGraphicFramePr>
        <p:xfrm>
          <a:off x="457200" y="779253"/>
          <a:ext cx="5629766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4883"/>
                <a:gridCol w="2814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 Length (</a:t>
                      </a:r>
                      <a:r>
                        <a:rPr lang="en-US" dirty="0" err="1" smtClean="0"/>
                        <a:t>bp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Uncut 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r>
                        <a:rPr lang="en-US" baseline="0" dirty="0" smtClean="0"/>
                        <a:t> cut with </a:t>
                      </a:r>
                      <a:r>
                        <a:rPr lang="en-US" baseline="0" dirty="0" err="1" smtClean="0"/>
                        <a:t>SmaI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12,000     5,000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10,000     6,000     1,000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7,000     6,000     4,000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102864" y="779253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73425" y="714937"/>
            <a:ext cx="75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Uncut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02864" y="1084269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429389" y="1940970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07463" y="1724116"/>
            <a:ext cx="64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SmaI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08364" y="2089803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672125" y="2621164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002872" y="1945746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8078637" y="2006495"/>
            <a:ext cx="291294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08807" y="2300535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397161" y="1637163"/>
            <a:ext cx="72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HaeIII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1409835" y="4370804"/>
            <a:ext cx="331537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489025" y="5087777"/>
            <a:ext cx="493498" cy="1476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98963" y="3241275"/>
            <a:ext cx="52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PstI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137557" y="3458207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7,000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563504" y="3889855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10,000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65599" y="4509740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292098" y="3425941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7897015" y="3241275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7976204" y="3939156"/>
            <a:ext cx="369031" cy="287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7200" y="4226921"/>
            <a:ext cx="653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+ H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741372" y="4596253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5,000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5100760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12,000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508364" y="2890609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930096" y="1724116"/>
            <a:ext cx="32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897015" y="2990496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369931" y="4073753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741372" y="4073753"/>
            <a:ext cx="32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82523" y="510076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035565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05"/>
            <a:ext cx="8229600" cy="6857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#2: Plasmid (circular) DNA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393076"/>
              </p:ext>
            </p:extLst>
          </p:nvPr>
        </p:nvGraphicFramePr>
        <p:xfrm>
          <a:off x="457200" y="779253"/>
          <a:ext cx="5629766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4883"/>
                <a:gridCol w="2814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 Length (</a:t>
                      </a:r>
                      <a:r>
                        <a:rPr lang="en-US" dirty="0" err="1" smtClean="0"/>
                        <a:t>bp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Uncut 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r>
                        <a:rPr lang="en-US" baseline="0" dirty="0" smtClean="0"/>
                        <a:t> cut with </a:t>
                      </a:r>
                      <a:r>
                        <a:rPr lang="en-US" baseline="0" dirty="0" err="1" smtClean="0"/>
                        <a:t>SmaI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12,000     5,000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10,000     6,000     1,000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7,000     6,000     4,000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102864" y="779253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73425" y="714937"/>
            <a:ext cx="75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Uncut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02864" y="1084269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1471468" y="4016961"/>
            <a:ext cx="331537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550658" y="4733934"/>
            <a:ext cx="493498" cy="1476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98963" y="3241275"/>
            <a:ext cx="52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PstI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137557" y="3458207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7,000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563504" y="3889855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10,000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827232" y="4155897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292098" y="3425941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7897015" y="3241275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7976204" y="3939156"/>
            <a:ext cx="369031" cy="287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8833" y="3873078"/>
            <a:ext cx="653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+ H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803005" y="4242410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5,000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1633" y="4746917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12,000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831837" y="5707900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2423219" y="5484950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2515943" y="6221115"/>
            <a:ext cx="369031" cy="287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539903" y="5669616"/>
            <a:ext cx="254172" cy="250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53429" y="3786565"/>
            <a:ext cx="32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91239" y="4746917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897015" y="2890609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209366" y="4155897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363986" y="5203859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802158" y="6324214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739610" y="540401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 rot="18063899">
            <a:off x="2409527" y="5115861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1,000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884974" y="5892566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6,000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004605" y="6366206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10,000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307136" y="5588680"/>
            <a:ext cx="62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+ P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6429389" y="1940970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107463" y="1724116"/>
            <a:ext cx="64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SmaI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508364" y="2089803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6672125" y="2621164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8002872" y="1945746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flipH="1" flipV="1">
            <a:off x="8078637" y="2006495"/>
            <a:ext cx="291294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108807" y="2300535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397161" y="1637163"/>
            <a:ext cx="72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HaeIII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508364" y="2890609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930096" y="1724116"/>
            <a:ext cx="32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05"/>
            <a:ext cx="8229600" cy="6857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#2: Plasmid (circular) DNA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883038"/>
              </p:ext>
            </p:extLst>
          </p:nvPr>
        </p:nvGraphicFramePr>
        <p:xfrm>
          <a:off x="457200" y="779253"/>
          <a:ext cx="5629766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4883"/>
                <a:gridCol w="2814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 Length (</a:t>
                      </a:r>
                      <a:r>
                        <a:rPr lang="en-US" dirty="0" err="1" smtClean="0"/>
                        <a:t>bp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Uncut 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r>
                        <a:rPr lang="en-US" baseline="0" dirty="0" smtClean="0"/>
                        <a:t> cut with </a:t>
                      </a:r>
                      <a:r>
                        <a:rPr lang="en-US" baseline="0" dirty="0" err="1" smtClean="0"/>
                        <a:t>SmaI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12,000     5,000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10,000     6,000     1,000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7,000     6,000     4,000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102864" y="779253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73425" y="714937"/>
            <a:ext cx="75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Uncut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02864" y="1084269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1471468" y="4016961"/>
            <a:ext cx="331537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550658" y="4733934"/>
            <a:ext cx="493498" cy="1476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98963" y="3241275"/>
            <a:ext cx="52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PstI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137557" y="3458207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7,000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563504" y="3889855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10,000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827232" y="4155897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292098" y="3425941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7897015" y="3241275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7976204" y="3939156"/>
            <a:ext cx="369031" cy="287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8833" y="3873078"/>
            <a:ext cx="653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+ H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803005" y="4242410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5,000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1633" y="4746917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12,000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831837" y="5707900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2423219" y="5484950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2515943" y="6221115"/>
            <a:ext cx="369031" cy="287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539903" y="5669616"/>
            <a:ext cx="254172" cy="250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53429" y="3786565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991239" y="4746917"/>
            <a:ext cx="32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97015" y="2890609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209366" y="4155897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363986" y="5203859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802158" y="6324214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739610" y="540401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 rot="18063899">
            <a:off x="2409527" y="5115861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1,000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884974" y="5892566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6,000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004605" y="6366206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10,000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307136" y="5588680"/>
            <a:ext cx="62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+ P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164680" y="4460882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7,000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4319221" y="4428616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4924138" y="4243950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5003327" y="4941831"/>
            <a:ext cx="369031" cy="287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924138" y="3893284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236489" y="5158572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4192135" y="4881626"/>
            <a:ext cx="254172" cy="268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837016" y="4262616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4,000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964102" y="5276504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6,000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863650" y="4696960"/>
            <a:ext cx="32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964102" y="3832295"/>
            <a:ext cx="667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 + P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6429389" y="1940970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6107463" y="1724116"/>
            <a:ext cx="64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SmaI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508364" y="2089803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6672125" y="2621164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8002872" y="1945746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flipH="1" flipV="1">
            <a:off x="8078637" y="2006495"/>
            <a:ext cx="291294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108807" y="2300535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8397161" y="1637163"/>
            <a:ext cx="72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HaeIII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508364" y="2890609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930096" y="1724116"/>
            <a:ext cx="32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1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05"/>
            <a:ext cx="8229600" cy="6857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#2: Plasmid (circular) DNA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76835"/>
              </p:ext>
            </p:extLst>
          </p:nvPr>
        </p:nvGraphicFramePr>
        <p:xfrm>
          <a:off x="457200" y="779253"/>
          <a:ext cx="5629766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4883"/>
                <a:gridCol w="2814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 Length (</a:t>
                      </a:r>
                      <a:r>
                        <a:rPr lang="en-US" dirty="0" err="1" smtClean="0"/>
                        <a:t>bp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Uncut 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r>
                        <a:rPr lang="en-US" baseline="0" dirty="0" smtClean="0"/>
                        <a:t> cut with </a:t>
                      </a:r>
                      <a:r>
                        <a:rPr lang="en-US" baseline="0" dirty="0" err="1" smtClean="0"/>
                        <a:t>SmaI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12,000     5,000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10,000     6,000     1,000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7,000     6,000     4,000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102864" y="779253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73425" y="714937"/>
            <a:ext cx="75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Uncut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02864" y="1084269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1471468" y="4016961"/>
            <a:ext cx="331537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550658" y="4733934"/>
            <a:ext cx="493498" cy="1476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98963" y="3241275"/>
            <a:ext cx="52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PstI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137557" y="3458207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7,000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563504" y="3889855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10,000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827232" y="4155897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292098" y="3425941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7897015" y="3241275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7976204" y="3939156"/>
            <a:ext cx="369031" cy="287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8833" y="3873078"/>
            <a:ext cx="653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+ H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803005" y="4242410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5,000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1633" y="4746917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12,000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831837" y="5707900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2423219" y="5484950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2515943" y="6221115"/>
            <a:ext cx="369031" cy="287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539903" y="5669616"/>
            <a:ext cx="254172" cy="250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53429" y="3786565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991239" y="4746917"/>
            <a:ext cx="32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97015" y="2890609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209366" y="4155897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363986" y="5203859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802158" y="6324214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739610" y="540401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 rot="18063899">
            <a:off x="2409527" y="5115861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1,000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884974" y="5892566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6,000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004605" y="6366206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10,000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307136" y="5588680"/>
            <a:ext cx="62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+ P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164680" y="4460882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7,000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4319221" y="4428616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4924138" y="4243950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5003327" y="4941831"/>
            <a:ext cx="369031" cy="287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924138" y="3893284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236489" y="5158572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4192135" y="4881626"/>
            <a:ext cx="254172" cy="268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837016" y="4262616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4,000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964102" y="5276504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6,000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863650" y="4696960"/>
            <a:ext cx="32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964102" y="3832295"/>
            <a:ext cx="667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 + P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840751" y="5336590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7487671" y="5175228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7580395" y="5911393"/>
            <a:ext cx="369031" cy="287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7604355" y="5359894"/>
            <a:ext cx="254172" cy="250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6713665" y="5854282"/>
            <a:ext cx="254172" cy="268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18063899">
            <a:off x="7441011" y="4893500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1,000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326790" y="4916094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7818080" y="524067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66610" y="6077484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7949426" y="5645836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6,000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6358546" y="5213691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4,000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6485632" y="6227579"/>
            <a:ext cx="71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6,000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385180" y="5648035"/>
            <a:ext cx="32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6429389" y="1940970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6107463" y="1724116"/>
            <a:ext cx="64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SmaI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508364" y="2089803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6672125" y="2621164"/>
            <a:ext cx="79189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8002872" y="1945746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/>
        </p:nvCxnSpPr>
        <p:spPr>
          <a:xfrm flipH="1" flipV="1">
            <a:off x="8078637" y="2006495"/>
            <a:ext cx="291294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8108807" y="2300535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8397161" y="1637163"/>
            <a:ext cx="72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HaeIII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6508364" y="2890609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930096" y="1724116"/>
            <a:ext cx="32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5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-1828800" y="-153650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RFLP Analysis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936944"/>
            <a:ext cx="4164082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500" dirty="0" smtClean="0">
                <a:latin typeface="Arial"/>
                <a:cs typeface="Arial"/>
              </a:rPr>
              <a:t>Restriction Fragment Length Polymorphisms</a:t>
            </a:r>
          </a:p>
          <a:p>
            <a:pPr marL="0" indent="0" eaLnBrk="1" hangingPunct="1">
              <a:buNone/>
              <a:defRPr/>
            </a:pPr>
            <a:endParaRPr lang="en-US" sz="2500" dirty="0" smtClean="0">
              <a:latin typeface="Arial"/>
              <a:cs typeface="Arial"/>
            </a:endParaRPr>
          </a:p>
          <a:p>
            <a:pPr eaLnBrk="1" hangingPunct="1">
              <a:defRPr/>
            </a:pPr>
            <a:r>
              <a:rPr lang="en-US" sz="2500" dirty="0" smtClean="0">
                <a:latin typeface="Arial"/>
                <a:cs typeface="Arial"/>
              </a:rPr>
              <a:t>Restriction enzymes from bacteria cut DNA molecules to create DNA fragments of varying lengths</a:t>
            </a:r>
          </a:p>
          <a:p>
            <a:pPr marL="0" indent="0" eaLnBrk="1" hangingPunct="1">
              <a:buNone/>
              <a:defRPr/>
            </a:pPr>
            <a:endParaRPr lang="en-US" sz="2500" dirty="0" smtClean="0">
              <a:latin typeface="Arial"/>
              <a:cs typeface="Arial"/>
            </a:endParaRPr>
          </a:p>
          <a:p>
            <a:pPr eaLnBrk="1" hangingPunct="1">
              <a:defRPr/>
            </a:pPr>
            <a:r>
              <a:rPr lang="en-US" sz="2500" dirty="0" smtClean="0">
                <a:latin typeface="Arial"/>
                <a:cs typeface="Arial"/>
              </a:rPr>
              <a:t>Separate fragments in gel electrophoresis</a:t>
            </a:r>
          </a:p>
          <a:p>
            <a:pPr marL="0" indent="0" eaLnBrk="1" hangingPunct="1">
              <a:buNone/>
              <a:defRPr/>
            </a:pPr>
            <a:endParaRPr lang="en-US" sz="2500" dirty="0" smtClean="0">
              <a:latin typeface="Arial"/>
              <a:cs typeface="Arial"/>
            </a:endParaRPr>
          </a:p>
          <a:p>
            <a:pPr eaLnBrk="1" hangingPunct="1">
              <a:defRPr/>
            </a:pPr>
            <a:r>
              <a:rPr lang="en-US" sz="2500" dirty="0" smtClean="0">
                <a:latin typeface="Arial"/>
                <a:cs typeface="Arial"/>
              </a:rPr>
              <a:t>DNA fingerprinting (CSI, paternity)</a:t>
            </a:r>
          </a:p>
          <a:p>
            <a:pPr eaLnBrk="1" hangingPunct="1">
              <a:defRPr/>
            </a:pPr>
            <a:endParaRPr lang="en-US" sz="2800" dirty="0" smtClean="0">
              <a:cs typeface="+mn-cs"/>
            </a:endParaRPr>
          </a:p>
        </p:txBody>
      </p:sp>
      <p:pic>
        <p:nvPicPr>
          <p:cNvPr id="37891" name="Picture 2" descr="http://healthinformatics.wikispaces.com/file/view/Electrophoresis_%5B2%5D.jpg/33241701/Electrophoresis_%5B2%5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823" y="2743200"/>
            <a:ext cx="521617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2" descr="http://i6.photobucket.com/albums/y227/childofthecorn9/school_biology/restrictionenzyme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415" y="-135258"/>
            <a:ext cx="4586528" cy="321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71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#1: Linear DNA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477893"/>
              </p:ext>
            </p:extLst>
          </p:nvPr>
        </p:nvGraphicFramePr>
        <p:xfrm>
          <a:off x="1502380" y="1468883"/>
          <a:ext cx="6131204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65602"/>
                <a:gridCol w="30656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 Lengths (</a:t>
                      </a:r>
                      <a:r>
                        <a:rPr lang="en-US" dirty="0" err="1" smtClean="0"/>
                        <a:t>bp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Uncut 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EcoRI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8,000     2,000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r>
                        <a:rPr lang="en-US" baseline="0" dirty="0" smtClean="0"/>
                        <a:t> cut with </a:t>
                      </a:r>
                      <a:r>
                        <a:rPr lang="en-US" baseline="0" dirty="0" err="1" smtClean="0"/>
                        <a:t>BamHI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5,000     5,000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EcoRI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BamHI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5,000     3,000     2,000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848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#1: Linear DNA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156326"/>
              </p:ext>
            </p:extLst>
          </p:nvPr>
        </p:nvGraphicFramePr>
        <p:xfrm>
          <a:off x="1502380" y="1468883"/>
          <a:ext cx="6131204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65602"/>
                <a:gridCol w="30656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 Lengths (</a:t>
                      </a:r>
                      <a:r>
                        <a:rPr lang="en-US" dirty="0" err="1" smtClean="0"/>
                        <a:t>bp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Uncut 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EcoRI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8,000     2,000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r>
                        <a:rPr lang="en-US" baseline="0" dirty="0" smtClean="0"/>
                        <a:t> cut with </a:t>
                      </a:r>
                      <a:r>
                        <a:rPr lang="en-US" baseline="0" dirty="0" err="1" smtClean="0"/>
                        <a:t>BamHI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5,000     5,000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EcoRI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BamHI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5,000     3,000     2,000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2927318" y="3902158"/>
            <a:ext cx="4011512" cy="154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77505" y="3563806"/>
            <a:ext cx="75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Uncut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42488" y="3547107"/>
            <a:ext cx="112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10,000 </a:t>
            </a:r>
            <a:r>
              <a:rPr lang="en-US" dirty="0" err="1" smtClean="0"/>
              <a:t>bp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7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#1: Linear DNA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284649"/>
              </p:ext>
            </p:extLst>
          </p:nvPr>
        </p:nvGraphicFramePr>
        <p:xfrm>
          <a:off x="1502380" y="1468883"/>
          <a:ext cx="6131204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65602"/>
                <a:gridCol w="30656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 Lengths (</a:t>
                      </a:r>
                      <a:r>
                        <a:rPr lang="en-US" dirty="0" err="1" smtClean="0"/>
                        <a:t>bp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Uncut 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EcoRI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8,000     2,000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r>
                        <a:rPr lang="en-US" baseline="0" dirty="0" smtClean="0"/>
                        <a:t> cut with </a:t>
                      </a:r>
                      <a:r>
                        <a:rPr lang="en-US" baseline="0" dirty="0" err="1" smtClean="0"/>
                        <a:t>BamHI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5,000     5,000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EcoRI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BamHI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5,000     3,000     2,000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2927318" y="3902158"/>
            <a:ext cx="4011512" cy="154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77505" y="3563806"/>
            <a:ext cx="75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Uncut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42488" y="3547107"/>
            <a:ext cx="112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10,000 </a:t>
            </a:r>
            <a:r>
              <a:rPr lang="en-US" dirty="0" err="1" smtClean="0"/>
              <a:t>bp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77505" y="4159282"/>
            <a:ext cx="700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EcoRI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927318" y="4493930"/>
            <a:ext cx="4011512" cy="154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71477" y="4383544"/>
            <a:ext cx="0" cy="3407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42488" y="4124598"/>
            <a:ext cx="100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8,000 </a:t>
            </a:r>
            <a:r>
              <a:rPr lang="en-US" dirty="0" err="1" smtClean="0"/>
              <a:t>bp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55989" y="4102988"/>
            <a:ext cx="100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2,000 </a:t>
            </a:r>
            <a:r>
              <a:rPr lang="en-US" dirty="0" err="1" smtClean="0"/>
              <a:t>bp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5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#1: Linear DNA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187157"/>
              </p:ext>
            </p:extLst>
          </p:nvPr>
        </p:nvGraphicFramePr>
        <p:xfrm>
          <a:off x="1502380" y="1468883"/>
          <a:ext cx="6131204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65602"/>
                <a:gridCol w="30656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 Lengths (</a:t>
                      </a:r>
                      <a:r>
                        <a:rPr lang="en-US" dirty="0" err="1" smtClean="0"/>
                        <a:t>bp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Uncut 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EcoRI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8,000     2,000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r>
                        <a:rPr lang="en-US" baseline="0" dirty="0" smtClean="0"/>
                        <a:t> cut with </a:t>
                      </a:r>
                      <a:r>
                        <a:rPr lang="en-US" baseline="0" dirty="0" err="1" smtClean="0"/>
                        <a:t>BamHI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5,000     5,000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EcoRI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BamHI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5,000     3,000     2,000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2927318" y="3902158"/>
            <a:ext cx="4011512" cy="154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77505" y="3563806"/>
            <a:ext cx="75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Uncut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42488" y="3547107"/>
            <a:ext cx="112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10,000 </a:t>
            </a:r>
            <a:r>
              <a:rPr lang="en-US" dirty="0" err="1" smtClean="0"/>
              <a:t>bp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77505" y="4159282"/>
            <a:ext cx="700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EcoRI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927318" y="4493930"/>
            <a:ext cx="4011512" cy="154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71477" y="4383544"/>
            <a:ext cx="0" cy="3407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42488" y="4124598"/>
            <a:ext cx="100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8,000 </a:t>
            </a:r>
            <a:r>
              <a:rPr lang="en-US" dirty="0" err="1" smtClean="0"/>
              <a:t>bp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55989" y="4102988"/>
            <a:ext cx="100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2,000 </a:t>
            </a:r>
            <a:r>
              <a:rPr lang="en-US" dirty="0" err="1" smtClean="0"/>
              <a:t>bp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927318" y="5095527"/>
            <a:ext cx="4011512" cy="154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77505" y="4747349"/>
            <a:ext cx="80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BamHI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891870" y="4925142"/>
            <a:ext cx="0" cy="3407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407461" y="4723778"/>
            <a:ext cx="100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5,000 </a:t>
            </a:r>
            <a:r>
              <a:rPr lang="en-US" dirty="0" err="1" smtClean="0"/>
              <a:t>bp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87500" y="4747349"/>
            <a:ext cx="100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5,000 </a:t>
            </a:r>
            <a:r>
              <a:rPr lang="en-US" dirty="0" err="1" smtClean="0"/>
              <a:t>bp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09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#1: Linear DNA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942273"/>
              </p:ext>
            </p:extLst>
          </p:nvPr>
        </p:nvGraphicFramePr>
        <p:xfrm>
          <a:off x="1502380" y="1468883"/>
          <a:ext cx="6131204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65602"/>
                <a:gridCol w="30656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 Lengths (</a:t>
                      </a:r>
                      <a:r>
                        <a:rPr lang="en-US" dirty="0" err="1" smtClean="0"/>
                        <a:t>bp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Uncut 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EcoRI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8,000     2,000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r>
                        <a:rPr lang="en-US" baseline="0" dirty="0" smtClean="0"/>
                        <a:t> cut with </a:t>
                      </a:r>
                      <a:r>
                        <a:rPr lang="en-US" baseline="0" dirty="0" err="1" smtClean="0"/>
                        <a:t>BamHI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5,000     5,000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EcoRI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BamHI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5,000     3,000     2,000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2927318" y="3902158"/>
            <a:ext cx="4011512" cy="154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77505" y="3563806"/>
            <a:ext cx="75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Uncut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42488" y="3547107"/>
            <a:ext cx="112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10,000 </a:t>
            </a:r>
            <a:r>
              <a:rPr lang="en-US" dirty="0" err="1" smtClean="0"/>
              <a:t>bp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77505" y="4159282"/>
            <a:ext cx="700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EcoRI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927318" y="4493930"/>
            <a:ext cx="4011512" cy="154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71477" y="4383544"/>
            <a:ext cx="0" cy="3407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42488" y="4124598"/>
            <a:ext cx="100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8,000 </a:t>
            </a:r>
            <a:r>
              <a:rPr lang="en-US" dirty="0" err="1" smtClean="0"/>
              <a:t>bp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55989" y="4102988"/>
            <a:ext cx="100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2,000 </a:t>
            </a:r>
            <a:r>
              <a:rPr lang="en-US" dirty="0" err="1" smtClean="0"/>
              <a:t>bp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927318" y="5095527"/>
            <a:ext cx="4011512" cy="154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77505" y="4747349"/>
            <a:ext cx="80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BamHI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891870" y="4925142"/>
            <a:ext cx="0" cy="3407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407461" y="4723778"/>
            <a:ext cx="100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5,000 </a:t>
            </a:r>
            <a:r>
              <a:rPr lang="en-US" dirty="0" err="1" smtClean="0"/>
              <a:t>bp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87500" y="4747349"/>
            <a:ext cx="100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5,000 </a:t>
            </a:r>
            <a:r>
              <a:rPr lang="en-US" dirty="0" err="1" smtClean="0"/>
              <a:t>bp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927318" y="5697124"/>
            <a:ext cx="4011512" cy="154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77505" y="538921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+ B 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902390" y="5523707"/>
            <a:ext cx="0" cy="3407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71477" y="5523707"/>
            <a:ext cx="0" cy="3407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86966" y="5305724"/>
            <a:ext cx="100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2,000 </a:t>
            </a:r>
            <a:r>
              <a:rPr lang="en-US" dirty="0" err="1" smtClean="0"/>
              <a:t>bp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407461" y="5339041"/>
            <a:ext cx="100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5,000 </a:t>
            </a:r>
            <a:r>
              <a:rPr lang="en-US" dirty="0" err="1" smtClean="0"/>
              <a:t>bp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47466" y="5306317"/>
            <a:ext cx="100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3,000 </a:t>
            </a:r>
            <a:r>
              <a:rPr lang="en-US" dirty="0" err="1" smtClean="0"/>
              <a:t>bp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745937" y="57716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930513" y="5778705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763882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05"/>
            <a:ext cx="8229600" cy="6857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#2: Plasmid (circular) DNA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335128"/>
              </p:ext>
            </p:extLst>
          </p:nvPr>
        </p:nvGraphicFramePr>
        <p:xfrm>
          <a:off x="457200" y="779253"/>
          <a:ext cx="5629766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4883"/>
                <a:gridCol w="2814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 Length (</a:t>
                      </a:r>
                      <a:r>
                        <a:rPr lang="en-US" dirty="0" err="1" smtClean="0"/>
                        <a:t>bp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Uncut 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r>
                        <a:rPr lang="en-US" baseline="0" dirty="0" smtClean="0"/>
                        <a:t> cut with </a:t>
                      </a:r>
                      <a:r>
                        <a:rPr lang="en-US" baseline="0" dirty="0" err="1" smtClean="0"/>
                        <a:t>SmaI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12,000     5,000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10,000     6,000     1,000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7,000     6,000     4,000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53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05"/>
            <a:ext cx="8229600" cy="6857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#2: Plasmid (circular) DNA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557270"/>
              </p:ext>
            </p:extLst>
          </p:nvPr>
        </p:nvGraphicFramePr>
        <p:xfrm>
          <a:off x="457200" y="779253"/>
          <a:ext cx="5629766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4883"/>
                <a:gridCol w="2814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 Length (</a:t>
                      </a:r>
                      <a:r>
                        <a:rPr lang="en-US" dirty="0" err="1" smtClean="0"/>
                        <a:t>bp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Uncut 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r>
                        <a:rPr lang="en-US" baseline="0" dirty="0" smtClean="0"/>
                        <a:t> cut with </a:t>
                      </a:r>
                      <a:r>
                        <a:rPr lang="en-US" baseline="0" dirty="0" err="1" smtClean="0"/>
                        <a:t>SmaI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HaeIII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12,000     5,000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SmaI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10,000     6,000     1,000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 cut with </a:t>
                      </a:r>
                      <a:r>
                        <a:rPr lang="en-US" dirty="0" err="1" smtClean="0"/>
                        <a:t>HaeIII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7,000     6,000     4,000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876877" y="1084269"/>
            <a:ext cx="975773" cy="944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4544" y="714937"/>
            <a:ext cx="75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Uncut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85296" y="1426248"/>
            <a:ext cx="8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02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1213</Words>
  <Application>Microsoft Macintosh PowerPoint</Application>
  <PresentationFormat>On-screen Show (4:3)</PresentationFormat>
  <Paragraphs>403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Restriction Mapping</vt:lpstr>
      <vt:lpstr>RFLP Analysis</vt:lpstr>
      <vt:lpstr>Example #1: Linear DNA</vt:lpstr>
      <vt:lpstr>Example #1: Linear DNA</vt:lpstr>
      <vt:lpstr>Example #1: Linear DNA</vt:lpstr>
      <vt:lpstr>Example #1: Linear DNA</vt:lpstr>
      <vt:lpstr>Example #1: Linear DNA</vt:lpstr>
      <vt:lpstr>Example #2: Plasmid (circular) DNA</vt:lpstr>
      <vt:lpstr>Example #2: Plasmid (circular) DNA</vt:lpstr>
      <vt:lpstr>Example #2: Plasmid (circular) DNA</vt:lpstr>
      <vt:lpstr>Example #2: Plasmid (circular) DNA</vt:lpstr>
      <vt:lpstr>Example #2: Plasmid (circular) DNA</vt:lpstr>
      <vt:lpstr>Example #2: Plasmid (circular) DNA</vt:lpstr>
      <vt:lpstr>Example #2: Plasmid (circular) DNA</vt:lpstr>
      <vt:lpstr>Example #2: Plasmid (circular) DNA</vt:lpstr>
      <vt:lpstr>Example #2: Plasmid (circular) DNA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Restriction Mapping</dc:title>
  <dc:creator>JennyKravitz</dc:creator>
  <cp:lastModifiedBy>Stefana Albu</cp:lastModifiedBy>
  <cp:revision>16</cp:revision>
  <dcterms:created xsi:type="dcterms:W3CDTF">2014-12-01T18:36:48Z</dcterms:created>
  <dcterms:modified xsi:type="dcterms:W3CDTF">2016-12-06T23:11:48Z</dcterms:modified>
</cp:coreProperties>
</file>