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57" r:id="rId6"/>
    <p:sldId id="263" r:id="rId7"/>
    <p:sldId id="264" r:id="rId8"/>
    <p:sldId id="269" r:id="rId9"/>
    <p:sldId id="262" r:id="rId10"/>
    <p:sldId id="261" r:id="rId11"/>
    <p:sldId id="265" r:id="rId12"/>
    <p:sldId id="266" r:id="rId13"/>
    <p:sldId id="270" r:id="rId14"/>
    <p:sldId id="267" r:id="rId15"/>
    <p:sldId id="268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Documents\MHS\AP%20Biology\2012-2013\Saturday%20sessions\new%20exam%20grading%20distrib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Sheet1!$B$3:$B$6</c:f>
              <c:strCache>
                <c:ptCount val="4"/>
                <c:pt idx="0">
                  <c:v>Mult Ch</c:v>
                </c:pt>
                <c:pt idx="1">
                  <c:v>Grid In</c:v>
                </c:pt>
                <c:pt idx="2">
                  <c:v>Long FR</c:v>
                </c:pt>
                <c:pt idx="3">
                  <c:v>Short FR</c:v>
                </c:pt>
              </c:strCache>
            </c:strRef>
          </c:cat>
          <c:val>
            <c:numRef>
              <c:f>Sheet1!$C$3:$C$6</c:f>
              <c:numCache>
                <c:formatCode>0.00%</c:formatCode>
                <c:ptCount val="4"/>
                <c:pt idx="0">
                  <c:v>0.456521739130435</c:v>
                </c:pt>
                <c:pt idx="1">
                  <c:v>0.0434782608695652</c:v>
                </c:pt>
                <c:pt idx="2" formatCode="0%">
                  <c:v>0.25</c:v>
                </c:pt>
                <c:pt idx="3" formatCode="0%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txPr>
          <a:bodyPr/>
          <a:lstStyle/>
          <a:p>
            <a:pPr>
              <a:defRPr sz="1800"/>
            </a:pPr>
            <a:endParaRPr lang="en-US"/>
          </a:p>
        </c:txPr>
      </c:legendEntry>
      <c:layout>
        <c:manualLayout>
          <c:xMode val="edge"/>
          <c:yMode val="edge"/>
          <c:x val="0.790398075240595"/>
          <c:y val="0.126267716535433"/>
          <c:w val="0.206956422113902"/>
          <c:h val="0.72827773801002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EA55E-29CD-485C-95FF-11ED57C92CF6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A521-BB08-421A-8755-CF06F33F75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8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perfect scores, out of ~214,000 total exams worldwide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A521-BB08-421A-8755-CF06F33F75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exam: three</a:t>
            </a:r>
            <a:r>
              <a:rPr lang="en-US" baseline="0" dirty="0" smtClean="0"/>
              <a:t> 3-pt SFR &amp; three 4-pt SFR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A521-BB08-421A-8755-CF06F33F75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9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Suggested timing is proportional</a:t>
            </a:r>
            <a:r>
              <a:rPr lang="en-US" baseline="0" dirty="0" smtClean="0"/>
              <a:t> based on point distributions for different question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A521-BB08-421A-8755-CF06F33F75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78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Essential words = describe,</a:t>
            </a:r>
            <a:r>
              <a:rPr lang="en-US" baseline="0" dirty="0" smtClean="0"/>
              <a:t> compare/contrast, identify, analyze, etc…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A521-BB08-421A-8755-CF06F33F75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1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not provide calculators for mock or actual exam!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A521-BB08-421A-8755-CF06F33F75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50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A521-BB08-421A-8755-CF06F33F75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 Coordinators = Brian Doherty &amp;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A521-BB08-421A-8755-CF06F33F75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5B4F-A71F-4360-AC3D-1A752D49B74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ADE-B8F3-4614-B995-E95373204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5B4F-A71F-4360-AC3D-1A752D49B74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ADE-B8F3-4614-B995-E95373204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5B4F-A71F-4360-AC3D-1A752D49B74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ADE-B8F3-4614-B995-E95373204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5B4F-A71F-4360-AC3D-1A752D49B74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ADE-B8F3-4614-B995-E95373204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5B4F-A71F-4360-AC3D-1A752D49B74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ADE-B8F3-4614-B995-E95373204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5B4F-A71F-4360-AC3D-1A752D49B74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ADE-B8F3-4614-B995-E95373204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5B4F-A71F-4360-AC3D-1A752D49B74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ADE-B8F3-4614-B995-E95373204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5B4F-A71F-4360-AC3D-1A752D49B74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ADE-B8F3-4614-B995-E95373204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5B4F-A71F-4360-AC3D-1A752D49B74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ADE-B8F3-4614-B995-E95373204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5B4F-A71F-4360-AC3D-1A752D49B74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ADE-B8F3-4614-B995-E95373204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5B4F-A71F-4360-AC3D-1A752D49B74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ADE-B8F3-4614-B995-E95373204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E5B4F-A71F-4360-AC3D-1A752D49B745}" type="datetimeFigureOut">
              <a:rPr lang="en-US" smtClean="0"/>
              <a:pPr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1ADE-B8F3-4614-B995-E95373204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27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ritannic Bold"/>
                <a:cs typeface="Britannic Bold"/>
              </a:rPr>
              <a:t>Preparing for the</a:t>
            </a:r>
            <a:br>
              <a:rPr lang="en-US" sz="4800" dirty="0" smtClean="0">
                <a:latin typeface="Britannic Bold"/>
                <a:cs typeface="Britannic Bold"/>
              </a:rPr>
            </a:br>
            <a:r>
              <a:rPr lang="en-US" sz="4800" dirty="0" smtClean="0">
                <a:latin typeface="Britannic Bold"/>
                <a:cs typeface="Britannic Bold"/>
              </a:rPr>
              <a:t>AP Biology Exam</a:t>
            </a:r>
            <a:endParaRPr lang="en-US" sz="4800" dirty="0">
              <a:latin typeface="Britannic Bold"/>
              <a:cs typeface="Britannic Bold"/>
            </a:endParaRPr>
          </a:p>
        </p:txBody>
      </p:sp>
      <p:pic>
        <p:nvPicPr>
          <p:cNvPr id="4" name="Picture 3" descr="Screen Shot 2015-04-08 at 10.23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905000"/>
            <a:ext cx="4867741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Free Response </a:t>
            </a:r>
            <a:r>
              <a:rPr lang="en-US" dirty="0" smtClean="0">
                <a:latin typeface="Calibri"/>
                <a:cs typeface="Calibri"/>
              </a:rPr>
              <a:t>≠</a:t>
            </a:r>
            <a:r>
              <a:rPr lang="en-US" dirty="0" smtClean="0"/>
              <a:t> English class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Do NOT write a             5-paragraph essay!</a:t>
            </a:r>
          </a:p>
          <a:p>
            <a:r>
              <a:rPr lang="en-US" dirty="0" smtClean="0"/>
              <a:t>Do NOT worry about correct grammar, spelling, or punctuation</a:t>
            </a:r>
          </a:p>
          <a:p>
            <a:r>
              <a:rPr lang="en-US" dirty="0" smtClean="0"/>
              <a:t>Do NOT simply draw a diagram or chart</a:t>
            </a:r>
          </a:p>
          <a:p>
            <a:r>
              <a:rPr lang="en-US" dirty="0" smtClean="0"/>
              <a:t>Do NOT worry about writing incorrect information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DO write legibly and in complete sentences</a:t>
            </a:r>
          </a:p>
          <a:p>
            <a:r>
              <a:rPr lang="en-US" dirty="0" smtClean="0"/>
              <a:t>DO be sure to identify what the question is </a:t>
            </a:r>
            <a:r>
              <a:rPr lang="en-US" dirty="0" smtClean="0"/>
              <a:t>asking (essential words)</a:t>
            </a:r>
            <a:endParaRPr lang="en-US" dirty="0" smtClean="0"/>
          </a:p>
          <a:p>
            <a:r>
              <a:rPr lang="en-US" dirty="0" smtClean="0"/>
              <a:t>DO be specific</a:t>
            </a:r>
          </a:p>
          <a:p>
            <a:r>
              <a:rPr lang="en-US" dirty="0" smtClean="0"/>
              <a:t>DO be careful not to contradict yourself</a:t>
            </a:r>
          </a:p>
          <a:p>
            <a:r>
              <a:rPr lang="en-US" dirty="0" smtClean="0"/>
              <a:t>DO be sure to answer all parts of the question</a:t>
            </a:r>
            <a:endParaRPr lang="en-US" dirty="0"/>
          </a:p>
        </p:txBody>
      </p:sp>
      <p:pic>
        <p:nvPicPr>
          <p:cNvPr id="4098" name="Picture 2" descr="Red X Cross Wrong Not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90600"/>
            <a:ext cx="800100" cy="800100"/>
          </a:xfrm>
          <a:prstGeom prst="rect">
            <a:avLst/>
          </a:prstGeom>
          <a:noFill/>
        </p:spPr>
      </p:pic>
      <p:pic>
        <p:nvPicPr>
          <p:cNvPr id="4100" name="Picture 4" descr="http://blog.anymeeting.com/wp-content/uploads/2011/10/green-checkmark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790932"/>
            <a:ext cx="1219200" cy="121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chool.discoveryeducation.com/clipart/images/flask4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6566" y="4648200"/>
            <a:ext cx="2037434" cy="22097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Design Questions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Design an experiment to </a:t>
            </a:r>
            <a:r>
              <a:rPr lang="en-US" b="1" dirty="0" smtClean="0"/>
              <a:t>answer a specific question</a:t>
            </a:r>
            <a:r>
              <a:rPr lang="en-US" dirty="0" smtClean="0"/>
              <a:t> posed about a scenario</a:t>
            </a:r>
          </a:p>
          <a:p>
            <a:r>
              <a:rPr lang="en-US" dirty="0" smtClean="0"/>
              <a:t>Identify </a:t>
            </a:r>
            <a:r>
              <a:rPr lang="en-US" b="1" dirty="0" smtClean="0"/>
              <a:t>independent and dependent variables </a:t>
            </a:r>
            <a:r>
              <a:rPr lang="en-US" dirty="0" smtClean="0"/>
              <a:t>(use only ONE independent variable)</a:t>
            </a:r>
          </a:p>
          <a:p>
            <a:r>
              <a:rPr lang="en-US" dirty="0" smtClean="0"/>
              <a:t>Describe both </a:t>
            </a:r>
            <a:r>
              <a:rPr lang="en-US" b="1" dirty="0" smtClean="0"/>
              <a:t>experimental and control treatments</a:t>
            </a:r>
            <a:r>
              <a:rPr lang="en-US" dirty="0" smtClean="0"/>
              <a:t>, identify </a:t>
            </a:r>
            <a:r>
              <a:rPr lang="en-US" b="1" dirty="0" smtClean="0"/>
              <a:t>constant variables</a:t>
            </a:r>
          </a:p>
          <a:p>
            <a:r>
              <a:rPr lang="en-US" dirty="0" smtClean="0"/>
              <a:t>Discuss </a:t>
            </a:r>
            <a:r>
              <a:rPr lang="en-US" b="1" dirty="0" smtClean="0"/>
              <a:t>random sampling </a:t>
            </a:r>
            <a:r>
              <a:rPr lang="en-US" dirty="0" smtClean="0"/>
              <a:t>and testing in </a:t>
            </a:r>
            <a:r>
              <a:rPr lang="en-US" b="1" dirty="0" smtClean="0"/>
              <a:t>replicate</a:t>
            </a:r>
            <a:r>
              <a:rPr lang="en-US" dirty="0" smtClean="0"/>
              <a:t> (at least 3 test subjects or groups)</a:t>
            </a:r>
          </a:p>
          <a:p>
            <a:r>
              <a:rPr lang="en-US" dirty="0" smtClean="0"/>
              <a:t>Describe and explain </a:t>
            </a:r>
            <a:r>
              <a:rPr lang="en-US" b="1" dirty="0" smtClean="0"/>
              <a:t>expected results     </a:t>
            </a:r>
            <a:r>
              <a:rPr lang="en-US" dirty="0" smtClean="0"/>
              <a:t>(include a </a:t>
            </a:r>
            <a:r>
              <a:rPr lang="en-US" b="1" dirty="0" smtClean="0"/>
              <a:t>graph</a:t>
            </a:r>
            <a:r>
              <a:rPr lang="en-US" dirty="0" smtClean="0"/>
              <a:t> if appropriate)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72"/>
            <a:ext cx="8229600" cy="1143000"/>
          </a:xfrm>
        </p:spPr>
        <p:txBody>
          <a:bodyPr/>
          <a:lstStyle/>
          <a:p>
            <a:r>
              <a:rPr lang="en-US" dirty="0" smtClean="0"/>
              <a:t>How do I need to prepare?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Review all of the </a:t>
            </a:r>
            <a:r>
              <a:rPr lang="en-US" u="sng" dirty="0" smtClean="0"/>
              <a:t>content</a:t>
            </a:r>
            <a:r>
              <a:rPr lang="en-US" dirty="0" smtClean="0"/>
              <a:t> (objective sheets)</a:t>
            </a:r>
          </a:p>
          <a:p>
            <a:r>
              <a:rPr lang="en-US" dirty="0" smtClean="0"/>
              <a:t>Focus on areas of weakness (use the </a:t>
            </a:r>
            <a:r>
              <a:rPr lang="en-US" u="sng" dirty="0"/>
              <a:t>d</a:t>
            </a:r>
            <a:r>
              <a:rPr lang="en-US" u="sng" dirty="0" smtClean="0"/>
              <a:t>iagnostic</a:t>
            </a:r>
            <a:r>
              <a:rPr lang="en-US" dirty="0" smtClean="0"/>
              <a:t> tools on the website)</a:t>
            </a:r>
          </a:p>
          <a:p>
            <a:r>
              <a:rPr lang="en-US" b="1" dirty="0" smtClean="0"/>
              <a:t>Explain and apply concepts, describe examples, design experiments</a:t>
            </a:r>
          </a:p>
          <a:p>
            <a:r>
              <a:rPr lang="en-US" dirty="0" smtClean="0"/>
              <a:t>Make </a:t>
            </a:r>
            <a:r>
              <a:rPr lang="en-US" u="sng" dirty="0" smtClean="0"/>
              <a:t>connections</a:t>
            </a:r>
            <a:r>
              <a:rPr lang="en-US" dirty="0" smtClean="0"/>
              <a:t> across different units</a:t>
            </a:r>
          </a:p>
          <a:p>
            <a:r>
              <a:rPr lang="en-US" b="1" dirty="0" smtClean="0"/>
              <a:t>STUDY A LITTLE EVERY NIGHT!!!</a:t>
            </a:r>
          </a:p>
          <a:p>
            <a:r>
              <a:rPr lang="en-US" dirty="0" smtClean="0"/>
              <a:t>Watch </a:t>
            </a:r>
            <a:r>
              <a:rPr lang="en-US" u="sng" dirty="0" smtClean="0"/>
              <a:t>Bozeman</a:t>
            </a:r>
            <a:r>
              <a:rPr lang="en-US" dirty="0" smtClean="0"/>
              <a:t> (Final Review – 33 min.)</a:t>
            </a:r>
          </a:p>
          <a:p>
            <a:r>
              <a:rPr lang="en-US" dirty="0" smtClean="0"/>
              <a:t>Get a 4-function </a:t>
            </a:r>
            <a:r>
              <a:rPr lang="en-US" u="sng" dirty="0" smtClean="0"/>
              <a:t>calculator</a:t>
            </a:r>
            <a:r>
              <a:rPr lang="en-US" dirty="0" smtClean="0"/>
              <a:t>!</a:t>
            </a:r>
          </a:p>
          <a:p>
            <a:pPr lvl="1"/>
            <a:r>
              <a:rPr lang="en-US" i="1" dirty="0" smtClean="0"/>
              <a:t>You will NOT be provided with one for the exam!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604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Website Review Resources</a:t>
            </a:r>
            <a:endParaRPr lang="en-US" dirty="0"/>
          </a:p>
        </p:txBody>
      </p:sp>
      <p:pic>
        <p:nvPicPr>
          <p:cNvPr id="4" name="Picture 3" descr="Screen Shot 2015-04-09 at 3.4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49029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0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2015 Mock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4 day exam: April 27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to May 1</a:t>
            </a:r>
            <a:r>
              <a:rPr lang="en-US" u="sng" baseline="30000" dirty="0" smtClean="0"/>
              <a:t>st</a:t>
            </a:r>
          </a:p>
          <a:p>
            <a:r>
              <a:rPr lang="en-US" dirty="0"/>
              <a:t>Day 1: 1 LFR &amp; 3 SFR (5 RP* + 40 min)</a:t>
            </a:r>
          </a:p>
          <a:p>
            <a:r>
              <a:rPr lang="en-US" dirty="0"/>
              <a:t>Day 2: 1 LFR &amp; 3 SFR (5 RP* + 40 min)</a:t>
            </a:r>
          </a:p>
          <a:p>
            <a:r>
              <a:rPr lang="en-US" dirty="0" smtClean="0"/>
              <a:t>Day 3: 27 MC &amp; 2 GI (40 min)</a:t>
            </a:r>
          </a:p>
          <a:p>
            <a:r>
              <a:rPr lang="en-US" dirty="0" smtClean="0"/>
              <a:t>Day 4: 26 MC &amp; 3 GI (40 min)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i="1" dirty="0" smtClean="0"/>
              <a:t>Reading period: planning w/o answer booklet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Only 53 MC &amp; 5 GI – The College Board did not release all of the 2014 test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5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2895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Mock Exam</a:t>
            </a:r>
            <a:br>
              <a:rPr lang="en-US" dirty="0" smtClean="0"/>
            </a:br>
            <a:r>
              <a:rPr lang="en-US" dirty="0" smtClean="0"/>
              <a:t>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5257800"/>
            <a:ext cx="4343400" cy="1401763"/>
          </a:xfrm>
        </p:spPr>
        <p:txBody>
          <a:bodyPr>
            <a:normAutofit/>
          </a:bodyPr>
          <a:lstStyle/>
          <a:p>
            <a:pPr marL="514350" indent="-514350">
              <a:buAutoNum type="arabicPlain" startAt="5"/>
            </a:pPr>
            <a:r>
              <a:rPr lang="en-US" dirty="0" smtClean="0"/>
              <a:t>     4        3        2       1</a:t>
            </a:r>
          </a:p>
          <a:p>
            <a:pPr marL="0" indent="0">
              <a:buNone/>
            </a:pPr>
            <a:r>
              <a:rPr lang="en-US" dirty="0" smtClean="0"/>
              <a:t>100   95     85      75     65</a:t>
            </a:r>
          </a:p>
        </p:txBody>
      </p:sp>
      <p:pic>
        <p:nvPicPr>
          <p:cNvPr id="4" name="Picture 3" descr="Screen Shot 2015-04-08 at 10.4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6" y="0"/>
            <a:ext cx="3923092" cy="6858000"/>
          </a:xfrm>
          <a:prstGeom prst="rect">
            <a:avLst/>
          </a:prstGeom>
        </p:spPr>
      </p:pic>
      <p:pic>
        <p:nvPicPr>
          <p:cNvPr id="5" name="Picture 4" descr="Screen Shot 2015-04-08 at 10.48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4267199" cy="2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2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I bring?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dirty="0" smtClean="0"/>
              <a:t>Don’t forget these items!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No. 2 pencils and erasers</a:t>
            </a:r>
          </a:p>
          <a:p>
            <a:r>
              <a:rPr lang="en-US" dirty="0" smtClean="0"/>
              <a:t>Blue or black ink pens</a:t>
            </a:r>
          </a:p>
          <a:p>
            <a:r>
              <a:rPr lang="en-US" dirty="0" smtClean="0"/>
              <a:t>4-function calculator</a:t>
            </a:r>
          </a:p>
          <a:p>
            <a:r>
              <a:rPr lang="en-US" dirty="0" smtClean="0"/>
              <a:t>Government-issued ID</a:t>
            </a:r>
          </a:p>
          <a:p>
            <a:r>
              <a:rPr lang="en-US" dirty="0" smtClean="0"/>
              <a:t>A well-rested brain</a:t>
            </a:r>
          </a:p>
          <a:p>
            <a:r>
              <a:rPr lang="en-US" dirty="0" smtClean="0"/>
              <a:t>A well-fed stomach</a:t>
            </a:r>
          </a:p>
          <a:p>
            <a:r>
              <a:rPr lang="en-US" dirty="0" smtClean="0"/>
              <a:t>Positive attitude</a:t>
            </a:r>
          </a:p>
          <a:p>
            <a:r>
              <a:rPr lang="en-US" dirty="0" smtClean="0"/>
              <a:t>CONFIDENCE!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2"/>
          </a:xfrm>
        </p:spPr>
        <p:txBody>
          <a:bodyPr/>
          <a:lstStyle/>
          <a:p>
            <a:r>
              <a:rPr lang="en-US" dirty="0" smtClean="0"/>
              <a:t>Leave these guys at home!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Cellphones</a:t>
            </a:r>
          </a:p>
          <a:p>
            <a:r>
              <a:rPr lang="en-US" dirty="0" smtClean="0"/>
              <a:t>Tablets/laptops</a:t>
            </a:r>
          </a:p>
          <a:p>
            <a:r>
              <a:rPr lang="en-US" dirty="0" smtClean="0"/>
              <a:t>Cameras</a:t>
            </a:r>
          </a:p>
          <a:p>
            <a:r>
              <a:rPr lang="en-US" dirty="0" smtClean="0"/>
              <a:t>Watches that beep or have an alarm</a:t>
            </a:r>
          </a:p>
          <a:p>
            <a:r>
              <a:rPr lang="en-US" dirty="0" smtClean="0"/>
              <a:t>Food/drink</a:t>
            </a:r>
          </a:p>
          <a:p>
            <a:r>
              <a:rPr lang="en-US" dirty="0" smtClean="0"/>
              <a:t>BOTTLED WATER</a:t>
            </a:r>
          </a:p>
          <a:p>
            <a:r>
              <a:rPr lang="en-US" dirty="0" smtClean="0"/>
              <a:t>ANY content-related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7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709"/>
            <a:ext cx="8229600" cy="882691"/>
          </a:xfrm>
        </p:spPr>
        <p:txBody>
          <a:bodyPr/>
          <a:lstStyle/>
          <a:p>
            <a:r>
              <a:rPr lang="en-US" dirty="0" smtClean="0"/>
              <a:t>After the Exam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Do not take any test materials out of the room</a:t>
            </a:r>
          </a:p>
          <a:p>
            <a:r>
              <a:rPr lang="en-US" dirty="0" smtClean="0"/>
              <a:t>Do not discuss exam content</a:t>
            </a:r>
          </a:p>
          <a:p>
            <a:pPr lvl="1"/>
            <a:r>
              <a:rPr lang="en-US" dirty="0" smtClean="0"/>
              <a:t>Social media (Twitter, Facebook, </a:t>
            </a:r>
            <a:r>
              <a:rPr lang="en-US" dirty="0" err="1" smtClean="0"/>
              <a:t>Instagram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Texts, email, blogs, discussion boards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YOUR EXAM SCORE MAY BE CANCELLED AND YOU MAY BE BANNED FROM FUTURE AP EXAMS</a:t>
            </a:r>
          </a:p>
          <a:p>
            <a:r>
              <a:rPr lang="en-US" dirty="0" smtClean="0"/>
              <a:t>2 days after the exam, you may discuss the free-response items IF they are posted on the College Board website</a:t>
            </a:r>
          </a:p>
          <a:p>
            <a:r>
              <a:rPr lang="en-US" dirty="0" smtClean="0"/>
              <a:t>If you feel there was an issue during testing, notify WA’s AP Coordinators ASAP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5770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5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7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the scores mean?</a:t>
            </a:r>
            <a:br>
              <a:rPr lang="en-US" dirty="0" smtClean="0"/>
            </a:br>
            <a:r>
              <a:rPr lang="en-US" dirty="0" smtClean="0"/>
              <a:t>(According to the College Board)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599" cy="438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0600"/>
                <a:gridCol w="2587486"/>
                <a:gridCol w="46515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AP exam s</a:t>
                      </a:r>
                      <a:r>
                        <a:rPr lang="en-US" sz="2400" dirty="0" smtClean="0"/>
                        <a:t>core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Comparable freshman</a:t>
                      </a:r>
                      <a:r>
                        <a:rPr lang="en-US" sz="2400" baseline="0" dirty="0" smtClean="0"/>
                        <a:t> college course grade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How</a:t>
                      </a:r>
                      <a:r>
                        <a:rPr lang="en-US" sz="2400" baseline="0" dirty="0" smtClean="0"/>
                        <a:t> qualified are students to receive college credit or placement?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Extremely well qualified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4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A-, B+, B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Well qualified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B-, C+, 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Qualified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Possibly qualified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No recommendation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248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Check what scores different colleges require: www.collegeboard.org/ap/creditpolicy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2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1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hildrensministryonline.com/wp-content/uploads/2010/03/confused-man-in-s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199" y="3749036"/>
            <a:ext cx="2590801" cy="3108963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What do I need to know?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 Biology Curriculum (content topics)</a:t>
            </a:r>
          </a:p>
          <a:p>
            <a:r>
              <a:rPr lang="en-US" u="sng" dirty="0" smtClean="0"/>
              <a:t>APPLICATION</a:t>
            </a:r>
            <a:r>
              <a:rPr lang="en-US" dirty="0" smtClean="0"/>
              <a:t> of knowledge through practice:</a:t>
            </a:r>
          </a:p>
          <a:p>
            <a:pPr lvl="1"/>
            <a:r>
              <a:rPr lang="en-US" sz="3200" dirty="0" smtClean="0"/>
              <a:t>Modeling to explain biological principles</a:t>
            </a:r>
          </a:p>
          <a:p>
            <a:pPr lvl="1"/>
            <a:r>
              <a:rPr lang="en-US" sz="3200" dirty="0" smtClean="0"/>
              <a:t>Use of MATH to explain concepts</a:t>
            </a:r>
          </a:p>
          <a:p>
            <a:pPr lvl="1"/>
            <a:r>
              <a:rPr lang="en-US" sz="3200" dirty="0" smtClean="0"/>
              <a:t>Making predictions (</a:t>
            </a:r>
            <a:r>
              <a:rPr lang="en-US" sz="3200" u="sng" dirty="0" smtClean="0"/>
              <a:t>What</a:t>
            </a:r>
            <a:r>
              <a:rPr lang="en-US" sz="3200" dirty="0" smtClean="0"/>
              <a:t> will happen?)</a:t>
            </a:r>
          </a:p>
          <a:p>
            <a:pPr lvl="1"/>
            <a:r>
              <a:rPr lang="en-US" sz="3200" dirty="0" smtClean="0"/>
              <a:t>Justification of phenomena                            (</a:t>
            </a:r>
            <a:r>
              <a:rPr lang="en-US" sz="3200" u="sng" dirty="0" smtClean="0"/>
              <a:t>Why</a:t>
            </a:r>
            <a:r>
              <a:rPr lang="en-US" sz="3200" dirty="0" smtClean="0"/>
              <a:t> did it happen?)</a:t>
            </a:r>
          </a:p>
          <a:p>
            <a:pPr lvl="1"/>
            <a:r>
              <a:rPr lang="en-US" sz="3200" dirty="0" smtClean="0"/>
              <a:t>Experimental design</a:t>
            </a:r>
          </a:p>
          <a:p>
            <a:pPr lvl="1"/>
            <a:r>
              <a:rPr lang="en-US" sz="3200" dirty="0" smtClean="0"/>
              <a:t>Manipulating &amp; interpreting data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Did somebody say…MATH?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7543800" cy="49530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 of a 4-function calculator</a:t>
            </a:r>
          </a:p>
          <a:p>
            <a:pPr lvl="1"/>
            <a:r>
              <a:rPr lang="en-US" sz="3200" dirty="0" smtClean="0"/>
              <a:t>No graphing or scientific</a:t>
            </a:r>
          </a:p>
          <a:p>
            <a:pPr lvl="1"/>
            <a:r>
              <a:rPr lang="en-US" sz="3200" dirty="0" smtClean="0"/>
              <a:t>No cell phones or iPods</a:t>
            </a:r>
          </a:p>
          <a:p>
            <a:r>
              <a:rPr lang="en-US" sz="3600" dirty="0" smtClean="0"/>
              <a:t>Use of AP bio formula sheet</a:t>
            </a:r>
          </a:p>
          <a:p>
            <a:r>
              <a:rPr lang="en-US" sz="3600" b="1" dirty="0" smtClean="0"/>
              <a:t>Mostly for Grid-in Questions</a:t>
            </a:r>
            <a:endParaRPr lang="en-US" sz="3600" b="1" dirty="0"/>
          </a:p>
        </p:txBody>
      </p:sp>
      <p:pic>
        <p:nvPicPr>
          <p:cNvPr id="17410" name="Picture 2" descr="http://images.learningresources.com/images/products/en_us/detail/prod0038_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1" y="1219200"/>
            <a:ext cx="2590799" cy="259080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075580"/>
            <a:ext cx="2971800" cy="278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052815"/>
            <a:ext cx="2666999" cy="280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Test Format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Section One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4040188" cy="3951288"/>
          </a:xfrm>
        </p:spPr>
        <p:txBody>
          <a:bodyPr/>
          <a:lstStyle/>
          <a:p>
            <a:r>
              <a:rPr lang="en-US" sz="2800" dirty="0" smtClean="0"/>
              <a:t>63 Multiple Choice</a:t>
            </a:r>
          </a:p>
          <a:p>
            <a:pPr lvl="1"/>
            <a:r>
              <a:rPr lang="en-US" sz="2800" dirty="0" smtClean="0"/>
              <a:t>4 Choices (A, B, C, D)</a:t>
            </a:r>
          </a:p>
          <a:p>
            <a:pPr lvl="1"/>
            <a:r>
              <a:rPr lang="en-US" sz="2800" dirty="0" smtClean="0"/>
              <a:t>No guessing penalty!</a:t>
            </a:r>
          </a:p>
          <a:p>
            <a:r>
              <a:rPr lang="en-US" sz="2800" dirty="0" smtClean="0"/>
              <a:t>6 Grid-in (numeric ans.)</a:t>
            </a:r>
          </a:p>
          <a:p>
            <a:r>
              <a:rPr lang="en-US" sz="2800" dirty="0" smtClean="0"/>
              <a:t>90 minutes to answer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Section Two 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4191000" cy="3951288"/>
          </a:xfrm>
        </p:spPr>
        <p:txBody>
          <a:bodyPr/>
          <a:lstStyle/>
          <a:p>
            <a:r>
              <a:rPr lang="en-US" sz="2800" dirty="0" smtClean="0"/>
              <a:t>2 “Long” Free Response (Essay)</a:t>
            </a:r>
          </a:p>
          <a:p>
            <a:r>
              <a:rPr lang="en-US" sz="2800" dirty="0" smtClean="0"/>
              <a:t>6 “Short” Free Response (Short answer)</a:t>
            </a:r>
          </a:p>
          <a:p>
            <a:r>
              <a:rPr lang="en-US" sz="2800" dirty="0" smtClean="0"/>
              <a:t>10 minute reading period (planning only)</a:t>
            </a:r>
          </a:p>
          <a:p>
            <a:r>
              <a:rPr lang="en-US" sz="2800" dirty="0" smtClean="0"/>
              <a:t>80 minutes to answer</a:t>
            </a:r>
          </a:p>
          <a:p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25148"/>
            <a:ext cx="1523999" cy="293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962400"/>
            <a:ext cx="147099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cache.boston.com/bonzai-fba/Globe_Photo/2007/09/20/1190276115_19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815794"/>
            <a:ext cx="3067050" cy="204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Scoring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863725"/>
          </a:xfrm>
        </p:spPr>
        <p:txBody>
          <a:bodyPr/>
          <a:lstStyle/>
          <a:p>
            <a:r>
              <a:rPr lang="en-US" dirty="0" smtClean="0"/>
              <a:t>63 Multiple Choice (1 pt ea) = approximately 45%</a:t>
            </a:r>
          </a:p>
          <a:p>
            <a:r>
              <a:rPr lang="en-US" dirty="0" smtClean="0"/>
              <a:t>6 Grid-ins (1 point each)      = approximately 5%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495800" y="1600200"/>
          <a:ext cx="4648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One = 50%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38600"/>
            <a:ext cx="4040188" cy="639762"/>
          </a:xfrm>
        </p:spPr>
        <p:txBody>
          <a:bodyPr/>
          <a:lstStyle/>
          <a:p>
            <a:r>
              <a:rPr lang="en-US" dirty="0" smtClean="0"/>
              <a:t>Section Two = 50%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648200"/>
            <a:ext cx="4040188" cy="1863725"/>
          </a:xfrm>
        </p:spPr>
        <p:txBody>
          <a:bodyPr/>
          <a:lstStyle/>
          <a:p>
            <a:r>
              <a:rPr lang="en-US" dirty="0" smtClean="0"/>
              <a:t>2 Long Free Response       (10 points each) = 25%</a:t>
            </a:r>
          </a:p>
          <a:p>
            <a:r>
              <a:rPr lang="en-US" dirty="0" smtClean="0"/>
              <a:t>6 Short Free Response        (3-4 points each) = 25%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12440790"/>
              </p:ext>
            </p:extLst>
          </p:nvPr>
        </p:nvGraphicFramePr>
        <p:xfrm>
          <a:off x="4343400" y="1752600"/>
          <a:ext cx="4800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smtClean="0"/>
              <a:t>SUGGESTED</a:t>
            </a:r>
            <a:r>
              <a:rPr lang="en-US" dirty="0" smtClean="0"/>
              <a:t> Timing for Section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TOTAL ALLOWED TIME = 90 minutes</a:t>
            </a:r>
          </a:p>
          <a:p>
            <a:r>
              <a:rPr lang="en-US" sz="3600" dirty="0" smtClean="0"/>
              <a:t>80 minutes for Multiple Choice</a:t>
            </a:r>
          </a:p>
          <a:p>
            <a:pPr lvl="1"/>
            <a:r>
              <a:rPr lang="en-US" sz="3200" dirty="0" smtClean="0"/>
              <a:t>63 multiple choice questions</a:t>
            </a:r>
          </a:p>
          <a:p>
            <a:pPr lvl="1"/>
            <a:r>
              <a:rPr lang="en-US" sz="3200" dirty="0" smtClean="0"/>
              <a:t>Approximately </a:t>
            </a:r>
            <a:r>
              <a:rPr lang="en-US" sz="3200" u="sng" dirty="0" smtClean="0"/>
              <a:t>1.5 minutes</a:t>
            </a:r>
            <a:r>
              <a:rPr lang="en-US" sz="3200" dirty="0" smtClean="0"/>
              <a:t> per question</a:t>
            </a:r>
          </a:p>
          <a:p>
            <a:r>
              <a:rPr lang="en-US" sz="3600" dirty="0" smtClean="0"/>
              <a:t>10 minutes for Grid-in Questions</a:t>
            </a:r>
          </a:p>
          <a:p>
            <a:pPr lvl="1"/>
            <a:r>
              <a:rPr lang="en-US" sz="3200" dirty="0" smtClean="0"/>
              <a:t>6 grid-in questions</a:t>
            </a:r>
          </a:p>
          <a:p>
            <a:pPr lvl="1"/>
            <a:r>
              <a:rPr lang="en-US" sz="3200" dirty="0" smtClean="0"/>
              <a:t>Approximately</a:t>
            </a:r>
            <a:r>
              <a:rPr lang="en-US" sz="3200" u="sng" dirty="0" smtClean="0"/>
              <a:t> 2 minutes</a:t>
            </a:r>
            <a:r>
              <a:rPr lang="en-US" sz="3200" dirty="0" smtClean="0"/>
              <a:t>                               per question</a:t>
            </a:r>
            <a:endParaRPr lang="en-US" sz="3200" dirty="0"/>
          </a:p>
        </p:txBody>
      </p:sp>
      <p:pic>
        <p:nvPicPr>
          <p:cNvPr id="1026" name="Picture 2" descr="http://www.preparedpantry.com/images/products/display/Full-WhiteKitchenTi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60164"/>
            <a:ext cx="2514600" cy="2497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27"/>
            <a:ext cx="8229600" cy="1143000"/>
          </a:xfrm>
        </p:spPr>
        <p:txBody>
          <a:bodyPr/>
          <a:lstStyle/>
          <a:p>
            <a:r>
              <a:rPr lang="en-US" dirty="0" smtClean="0"/>
              <a:t>Strategies for Multiple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u="sng" dirty="0" smtClean="0"/>
              <a:t>Read carefully</a:t>
            </a:r>
            <a:r>
              <a:rPr lang="en-US" dirty="0" smtClean="0"/>
              <a:t>—don’t simply skim!</a:t>
            </a:r>
          </a:p>
          <a:p>
            <a:r>
              <a:rPr lang="en-US" dirty="0" smtClean="0"/>
              <a:t>Try to identify the </a:t>
            </a:r>
            <a:r>
              <a:rPr lang="en-US" u="sng" dirty="0" smtClean="0"/>
              <a:t>concept</a:t>
            </a:r>
            <a:r>
              <a:rPr lang="en-US" dirty="0" smtClean="0"/>
              <a:t>(s) being tested</a:t>
            </a:r>
          </a:p>
          <a:p>
            <a:r>
              <a:rPr lang="en-US" dirty="0" smtClean="0"/>
              <a:t>Determine what the question is </a:t>
            </a:r>
            <a:r>
              <a:rPr lang="en-US" u="sng" dirty="0" smtClean="0"/>
              <a:t>asking</a:t>
            </a:r>
          </a:p>
          <a:p>
            <a:r>
              <a:rPr lang="en-US" dirty="0" smtClean="0"/>
              <a:t>Remember that you’re looking for the </a:t>
            </a:r>
            <a:r>
              <a:rPr lang="en-US" u="sng" dirty="0" smtClean="0"/>
              <a:t>BEST</a:t>
            </a:r>
            <a:r>
              <a:rPr lang="en-US" dirty="0" smtClean="0"/>
              <a:t> answer selection</a:t>
            </a:r>
          </a:p>
          <a:p>
            <a:pPr lvl="1"/>
            <a:r>
              <a:rPr lang="en-US" i="1" dirty="0" smtClean="0"/>
              <a:t>There may be more than one correct choice</a:t>
            </a:r>
          </a:p>
          <a:p>
            <a:pPr lvl="1"/>
            <a:r>
              <a:rPr lang="en-US" i="1" dirty="0" smtClean="0"/>
              <a:t>None of the choices might be the perfect answer</a:t>
            </a:r>
          </a:p>
          <a:p>
            <a:r>
              <a:rPr lang="en-US" dirty="0" smtClean="0"/>
              <a:t>WRITE ON THE TEST!!!</a:t>
            </a:r>
          </a:p>
          <a:p>
            <a:pPr lvl="1"/>
            <a:r>
              <a:rPr lang="en-US" u="sng" dirty="0" smtClean="0"/>
              <a:t>Circle/underline </a:t>
            </a:r>
            <a:r>
              <a:rPr lang="en-US" dirty="0" smtClean="0"/>
              <a:t>key pieces of information</a:t>
            </a:r>
          </a:p>
          <a:p>
            <a:pPr lvl="1"/>
            <a:r>
              <a:rPr lang="en-US" u="sng" dirty="0" smtClean="0"/>
              <a:t>Cross out </a:t>
            </a:r>
            <a:r>
              <a:rPr lang="en-US" dirty="0" smtClean="0"/>
              <a:t>answer choices that you eliminate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2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SUGGESTED</a:t>
            </a:r>
            <a:r>
              <a:rPr lang="en-US" dirty="0" smtClean="0"/>
              <a:t> Timing for Section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TOTAL ALLOWED TIME = 90 minutes</a:t>
            </a:r>
          </a:p>
          <a:p>
            <a:r>
              <a:rPr lang="en-US" i="1" dirty="0" smtClean="0"/>
              <a:t>10 minute Reading Period (mandatory)</a:t>
            </a:r>
          </a:p>
          <a:p>
            <a:r>
              <a:rPr lang="en-US" dirty="0" smtClean="0"/>
              <a:t>40 minutes on Long Free Response</a:t>
            </a:r>
          </a:p>
          <a:p>
            <a:pPr lvl="1"/>
            <a:r>
              <a:rPr lang="en-US" dirty="0" smtClean="0"/>
              <a:t>2 Long Free Response questions</a:t>
            </a:r>
          </a:p>
          <a:p>
            <a:pPr lvl="1"/>
            <a:r>
              <a:rPr lang="en-US" u="sng" dirty="0" smtClean="0"/>
              <a:t>20 minutes</a:t>
            </a:r>
            <a:r>
              <a:rPr lang="en-US" dirty="0" smtClean="0"/>
              <a:t> per question</a:t>
            </a:r>
          </a:p>
          <a:p>
            <a:r>
              <a:rPr lang="en-US" dirty="0" smtClean="0"/>
              <a:t>40 minutes on Short Free Response</a:t>
            </a:r>
          </a:p>
          <a:p>
            <a:pPr lvl="1"/>
            <a:r>
              <a:rPr lang="en-US" dirty="0" smtClean="0"/>
              <a:t>6 Short Free Response questions</a:t>
            </a:r>
          </a:p>
          <a:p>
            <a:pPr lvl="1"/>
            <a:r>
              <a:rPr lang="en-US" dirty="0" smtClean="0"/>
              <a:t>Approximately </a:t>
            </a:r>
            <a:r>
              <a:rPr lang="en-US" u="sng" dirty="0" smtClean="0"/>
              <a:t>6 minutes</a:t>
            </a:r>
            <a:r>
              <a:rPr lang="en-US" dirty="0" smtClean="0"/>
              <a:t> per question</a:t>
            </a:r>
          </a:p>
        </p:txBody>
      </p:sp>
      <p:pic>
        <p:nvPicPr>
          <p:cNvPr id="3074" name="Picture 2" descr="http://upload.wikimedia.org/wikipedia/commons/thumb/7/70/Wooden_hourglass_3.jpg/200px-Wooden_hourglas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9629" y="1676400"/>
            <a:ext cx="1994371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1029</Words>
  <Application>Microsoft Macintosh PowerPoint</Application>
  <PresentationFormat>On-screen Show (4:3)</PresentationFormat>
  <Paragraphs>157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Preparing for the AP Biology Exam</vt:lpstr>
      <vt:lpstr>What do the scores mean? (According to the College Board)</vt:lpstr>
      <vt:lpstr>What do I need to know?</vt:lpstr>
      <vt:lpstr>Did somebody say…MATH?</vt:lpstr>
      <vt:lpstr>Test Format</vt:lpstr>
      <vt:lpstr>Test Scoring</vt:lpstr>
      <vt:lpstr>SUGGESTED Timing for Section One</vt:lpstr>
      <vt:lpstr>Strategies for Multiple Choice</vt:lpstr>
      <vt:lpstr>SUGGESTED Timing for Section Two</vt:lpstr>
      <vt:lpstr>Free Response ≠ English class Essay</vt:lpstr>
      <vt:lpstr>Experimental Design Questions</vt:lpstr>
      <vt:lpstr>How do I need to prepare?</vt:lpstr>
      <vt:lpstr>Website Review Resources</vt:lpstr>
      <vt:lpstr>2015 Mock Exam</vt:lpstr>
      <vt:lpstr>Mock Exam  Scoring</vt:lpstr>
      <vt:lpstr>What should I bring?</vt:lpstr>
      <vt:lpstr>After the Exam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Kravitz</dc:creator>
  <cp:lastModifiedBy>JennyKravitz</cp:lastModifiedBy>
  <cp:revision>101</cp:revision>
  <dcterms:created xsi:type="dcterms:W3CDTF">2012-10-18T14:26:54Z</dcterms:created>
  <dcterms:modified xsi:type="dcterms:W3CDTF">2015-04-09T20:02:56Z</dcterms:modified>
</cp:coreProperties>
</file>